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sldIdLst>
    <p:sldId id="275" r:id="rId2"/>
    <p:sldId id="257" r:id="rId3"/>
    <p:sldId id="260" r:id="rId4"/>
    <p:sldId id="258" r:id="rId5"/>
    <p:sldId id="259" r:id="rId6"/>
    <p:sldId id="261" r:id="rId7"/>
    <p:sldId id="263" r:id="rId8"/>
    <p:sldId id="266" r:id="rId9"/>
    <p:sldId id="264" r:id="rId10"/>
    <p:sldId id="267" r:id="rId11"/>
    <p:sldId id="262" r:id="rId12"/>
    <p:sldId id="269" r:id="rId13"/>
    <p:sldId id="270" r:id="rId14"/>
    <p:sldId id="271" r:id="rId15"/>
    <p:sldId id="272" r:id="rId16"/>
    <p:sldId id="273" r:id="rId17"/>
    <p:sldId id="274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5221"/>
  </p:normalViewPr>
  <p:slideViewPr>
    <p:cSldViewPr snapToGrid="0" snapToObjects="1">
      <p:cViewPr varScale="1">
        <p:scale>
          <a:sx n="92" d="100"/>
          <a:sy n="92" d="100"/>
        </p:scale>
        <p:origin x="7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F5D21-0BF4-C540-90C4-B7B556CE728B}" type="datetimeFigureOut">
              <a:rPr lang="en-US" smtClean="0"/>
              <a:t>12/16/15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E74054D3-BC75-A54D-9BBC-C9FB4851A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76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F5D21-0BF4-C540-90C4-B7B556CE728B}" type="datetimeFigureOut">
              <a:rPr lang="en-US" smtClean="0"/>
              <a:t>12/16/15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74054D3-BC75-A54D-9BBC-C9FB4851A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1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F5D21-0BF4-C540-90C4-B7B556CE728B}" type="datetimeFigureOut">
              <a:rPr lang="en-US" smtClean="0"/>
              <a:t>12/16/15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74054D3-BC75-A54D-9BBC-C9FB4851ADD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5179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F5D21-0BF4-C540-90C4-B7B556CE728B}" type="datetimeFigureOut">
              <a:rPr lang="en-US" smtClean="0"/>
              <a:t>12/16/15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74054D3-BC75-A54D-9BBC-C9FB4851A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03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F5D21-0BF4-C540-90C4-B7B556CE728B}" type="datetimeFigureOut">
              <a:rPr lang="en-US" smtClean="0"/>
              <a:t>12/16/15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74054D3-BC75-A54D-9BBC-C9FB4851ADDA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643964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F5D21-0BF4-C540-90C4-B7B556CE728B}" type="datetimeFigureOut">
              <a:rPr lang="en-US" smtClean="0"/>
              <a:t>12/16/15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74054D3-BC75-A54D-9BBC-C9FB4851A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173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F5D21-0BF4-C540-90C4-B7B556CE728B}" type="datetimeFigureOut">
              <a:rPr lang="en-US" smtClean="0"/>
              <a:t>12/16/15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054D3-BC75-A54D-9BBC-C9FB4851A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194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F5D21-0BF4-C540-90C4-B7B556CE728B}" type="datetimeFigureOut">
              <a:rPr lang="en-US" smtClean="0"/>
              <a:t>12/16/15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054D3-BC75-A54D-9BBC-C9FB4851A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78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F5D21-0BF4-C540-90C4-B7B556CE728B}" type="datetimeFigureOut">
              <a:rPr lang="en-US" smtClean="0"/>
              <a:t>12/16/15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054D3-BC75-A54D-9BBC-C9FB4851A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26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F5D21-0BF4-C540-90C4-B7B556CE728B}" type="datetimeFigureOut">
              <a:rPr lang="en-US" smtClean="0"/>
              <a:t>12/16/15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74054D3-BC75-A54D-9BBC-C9FB4851A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0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F5D21-0BF4-C540-90C4-B7B556CE728B}" type="datetimeFigureOut">
              <a:rPr lang="en-US" smtClean="0"/>
              <a:t>12/16/15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74054D3-BC75-A54D-9BBC-C9FB4851A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74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F5D21-0BF4-C540-90C4-B7B556CE728B}" type="datetimeFigureOut">
              <a:rPr lang="en-US" smtClean="0"/>
              <a:t>12/16/15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74054D3-BC75-A54D-9BBC-C9FB4851A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951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F5D21-0BF4-C540-90C4-B7B556CE728B}" type="datetimeFigureOut">
              <a:rPr lang="en-US" smtClean="0"/>
              <a:t>12/16/15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054D3-BC75-A54D-9BBC-C9FB4851A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93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F5D21-0BF4-C540-90C4-B7B556CE728B}" type="datetimeFigureOut">
              <a:rPr lang="en-US" smtClean="0"/>
              <a:t>12/16/15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054D3-BC75-A54D-9BBC-C9FB4851A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93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F5D21-0BF4-C540-90C4-B7B556CE728B}" type="datetimeFigureOut">
              <a:rPr lang="en-US" smtClean="0"/>
              <a:t>12/16/15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054D3-BC75-A54D-9BBC-C9FB4851A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9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F5D21-0BF4-C540-90C4-B7B556CE728B}" type="datetimeFigureOut">
              <a:rPr lang="en-US" smtClean="0"/>
              <a:t>12/16/15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74054D3-BC75-A54D-9BBC-C9FB4851A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11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F5D21-0BF4-C540-90C4-B7B556CE728B}" type="datetimeFigureOut">
              <a:rPr lang="en-US" smtClean="0"/>
              <a:t>12/16/15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E74054D3-BC75-A54D-9BBC-C9FB4851A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56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1639957"/>
            <a:ext cx="8915399" cy="2262781"/>
          </a:xfrm>
        </p:spPr>
        <p:txBody>
          <a:bodyPr>
            <a:normAutofit/>
          </a:bodyPr>
          <a:lstStyle/>
          <a:p>
            <a:r>
              <a:rPr lang="en-US" dirty="0" smtClean="0"/>
              <a:t>HOSPITAL MANAGEMENT</a:t>
            </a:r>
            <a:br>
              <a:rPr lang="en-US" dirty="0" smtClean="0"/>
            </a:br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07504" y="4234040"/>
            <a:ext cx="8915399" cy="1751124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SET </a:t>
            </a:r>
            <a:r>
              <a:rPr lang="en-US" b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– 1</a:t>
            </a:r>
            <a:endParaRPr lang="en-US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INF 6210: Database Management Database Design </a:t>
            </a:r>
            <a:endParaRPr lang="en-US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Instructor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Prof. </a:t>
            </a:r>
            <a:r>
              <a:rPr lang="en-US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Mutsalklisana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90122" y="44527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34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REFERENTIAL INTEGRITY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Referential integrity constraints are easily defined using the graphical schema</a:t>
            </a:r>
          </a:p>
          <a:p>
            <a:r>
              <a:rPr lang="en-GB" altLang="en-US" dirty="0"/>
              <a:t>An arrow originates from each foreign key and points to the related primary key in the associated relation</a:t>
            </a:r>
          </a:p>
          <a:p>
            <a:r>
              <a:rPr lang="en-GB" altLang="en-US" dirty="0"/>
              <a:t>In SQL, a FOREIGN KEY REFERENCES statement corresponds to one of these arrows</a:t>
            </a:r>
          </a:p>
          <a:p>
            <a:r>
              <a:rPr lang="en-GB" altLang="en-US" dirty="0"/>
              <a:t>The foreign key </a:t>
            </a:r>
            <a:r>
              <a:rPr lang="en-GB" altLang="en-US" dirty="0" err="1" smtClean="0"/>
              <a:t>Patient_ID</a:t>
            </a:r>
            <a:r>
              <a:rPr lang="en-GB" altLang="en-US" dirty="0" smtClean="0"/>
              <a:t> </a:t>
            </a:r>
            <a:r>
              <a:rPr lang="en-GB" altLang="en-US" dirty="0"/>
              <a:t>references the primary key of </a:t>
            </a:r>
            <a:r>
              <a:rPr lang="en-GB" altLang="en-US" dirty="0" smtClean="0"/>
              <a:t>Patient, </a:t>
            </a:r>
            <a:r>
              <a:rPr lang="en-GB" altLang="en-US" dirty="0"/>
              <a:t>which is also </a:t>
            </a:r>
            <a:r>
              <a:rPr lang="en-GB" altLang="en-US" dirty="0" err="1" smtClean="0"/>
              <a:t>Patient_ID</a:t>
            </a:r>
            <a:endParaRPr lang="en-GB" altLang="en-US" dirty="0"/>
          </a:p>
          <a:p>
            <a:r>
              <a:rPr lang="en-GB" altLang="en-US" dirty="0"/>
              <a:t>Although here the foreign and primary keys have the same name, this need not be the case – but the foreign and primary keys must be from the same domain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236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PATIENT Table Create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7461" y="2039007"/>
            <a:ext cx="8095435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6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DOCTOR 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905000"/>
            <a:ext cx="7320999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52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RECEPTIONIST 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905000"/>
            <a:ext cx="8712200" cy="370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49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BILL 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2" y="1607257"/>
            <a:ext cx="8915400" cy="31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22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ROOM 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2" y="1905000"/>
            <a:ext cx="8915400" cy="309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68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NURSE 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891748"/>
            <a:ext cx="78359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73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MEDICINE 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718030"/>
            <a:ext cx="8915400" cy="330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5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2198" y="3284183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/>
              <a:t>THANK YOU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020258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EER Diagram</a:t>
            </a:r>
          </a:p>
          <a:p>
            <a:r>
              <a:rPr lang="en-US" dirty="0" smtClean="0"/>
              <a:t>Create Database</a:t>
            </a:r>
          </a:p>
          <a:p>
            <a:r>
              <a:rPr lang="en-US" dirty="0" smtClean="0"/>
              <a:t>Drop Database</a:t>
            </a:r>
          </a:p>
          <a:p>
            <a:r>
              <a:rPr lang="en-US" dirty="0" smtClean="0"/>
              <a:t>Use Database</a:t>
            </a:r>
          </a:p>
          <a:p>
            <a:r>
              <a:rPr lang="en-US" dirty="0" smtClean="0"/>
              <a:t>Safe Delete</a:t>
            </a:r>
          </a:p>
          <a:p>
            <a:r>
              <a:rPr lang="en-US" dirty="0" smtClean="0"/>
              <a:t>Table Creation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05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EER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79" y="1264555"/>
            <a:ext cx="11335407" cy="5628572"/>
          </a:xfrm>
        </p:spPr>
      </p:pic>
    </p:spTree>
    <p:extLst>
      <p:ext uri="{BB962C8B-B14F-4D97-AF65-F5344CB8AC3E}">
        <p14:creationId xmlns:p14="http://schemas.microsoft.com/office/powerpoint/2010/main" val="112402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CREATE </a:t>
            </a:r>
            <a:r>
              <a:rPr lang="en-US" dirty="0" smtClean="0"/>
              <a:t>command is used for creating database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DROP </a:t>
            </a:r>
            <a:r>
              <a:rPr lang="en-US" dirty="0" smtClean="0"/>
              <a:t>command is use for dropping a database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387" y="2702034"/>
            <a:ext cx="5596758" cy="5080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387" y="4397210"/>
            <a:ext cx="4826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4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USE </a:t>
            </a:r>
            <a:r>
              <a:rPr lang="en-US" dirty="0" smtClean="0"/>
              <a:t>command is used for using a particular database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SET </a:t>
            </a:r>
            <a:r>
              <a:rPr lang="en-US" dirty="0" smtClean="0"/>
              <a:t>command is used for safe delete</a:t>
            </a:r>
            <a:endParaRPr lang="en-US" b="1" dirty="0" smtClean="0"/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873" y="2834727"/>
            <a:ext cx="3327400" cy="431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873" y="4385235"/>
            <a:ext cx="50419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88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Creation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has </a:t>
            </a:r>
            <a:r>
              <a:rPr lang="en-US" b="1" dirty="0" smtClean="0"/>
              <a:t>seven </a:t>
            </a:r>
            <a:r>
              <a:rPr lang="en-US" dirty="0" smtClean="0"/>
              <a:t>tables in the model.</a:t>
            </a:r>
            <a:r>
              <a:rPr lang="en-US" b="1" dirty="0" smtClean="0"/>
              <a:t> </a:t>
            </a:r>
            <a:r>
              <a:rPr lang="en-US" dirty="0" smtClean="0"/>
              <a:t>They are:</a:t>
            </a:r>
            <a:endParaRPr lang="en-US" dirty="0"/>
          </a:p>
          <a:p>
            <a:pPr lvl="1"/>
            <a:r>
              <a:rPr lang="en-US" dirty="0" smtClean="0"/>
              <a:t>Patient</a:t>
            </a:r>
          </a:p>
          <a:p>
            <a:pPr lvl="1"/>
            <a:r>
              <a:rPr lang="en-US" dirty="0" smtClean="0"/>
              <a:t>Doctor</a:t>
            </a:r>
          </a:p>
          <a:p>
            <a:pPr lvl="1"/>
            <a:r>
              <a:rPr lang="en-US" dirty="0" smtClean="0"/>
              <a:t>Receptionist</a:t>
            </a:r>
          </a:p>
          <a:p>
            <a:pPr lvl="1"/>
            <a:r>
              <a:rPr lang="en-US" dirty="0" smtClean="0"/>
              <a:t>Nurse</a:t>
            </a:r>
          </a:p>
          <a:p>
            <a:pPr lvl="1"/>
            <a:r>
              <a:rPr lang="en-US" dirty="0" smtClean="0"/>
              <a:t>Room</a:t>
            </a:r>
          </a:p>
          <a:p>
            <a:pPr lvl="1"/>
            <a:r>
              <a:rPr lang="en-US" dirty="0" smtClean="0"/>
              <a:t>Medicine</a:t>
            </a:r>
          </a:p>
          <a:p>
            <a:pPr lvl="1"/>
            <a:r>
              <a:rPr lang="en-US" dirty="0" smtClean="0"/>
              <a:t>Bill</a:t>
            </a:r>
          </a:p>
        </p:txBody>
      </p:sp>
    </p:spTree>
    <p:extLst>
      <p:ext uri="{BB962C8B-B14F-4D97-AF65-F5344CB8AC3E}">
        <p14:creationId xmlns:p14="http://schemas.microsoft.com/office/powerpoint/2010/main" val="43055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Creation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b="1" dirty="0" smtClean="0"/>
              <a:t>CREATE </a:t>
            </a:r>
            <a:r>
              <a:rPr lang="en-GB" altLang="en-US" dirty="0" smtClean="0"/>
              <a:t>command is used for creating table</a:t>
            </a:r>
            <a:endParaRPr lang="en-GB" altLang="en-US" b="1" dirty="0"/>
          </a:p>
          <a:p>
            <a:r>
              <a:rPr lang="en-GB" altLang="en-US" dirty="0"/>
              <a:t>In practice, they are usually created in the implementation phase later on in the development process</a:t>
            </a:r>
          </a:p>
          <a:p>
            <a:r>
              <a:rPr lang="en-GB" altLang="en-US" dirty="0"/>
              <a:t>However, we create them here to explain some concepts</a:t>
            </a:r>
          </a:p>
          <a:p>
            <a:r>
              <a:rPr lang="en-GB" altLang="en-US" dirty="0"/>
              <a:t>One table is created for each table shown in the relational </a:t>
            </a:r>
            <a:r>
              <a:rPr lang="en-GB" altLang="en-US" dirty="0" smtClean="0"/>
              <a:t>schema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88392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Creation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Each attribute is defined, taking the data type and length from the domain definitions</a:t>
            </a:r>
          </a:p>
          <a:p>
            <a:r>
              <a:rPr lang="en-GB" altLang="en-US" dirty="0"/>
              <a:t>For example, the attribute </a:t>
            </a:r>
            <a:r>
              <a:rPr lang="en-GB" altLang="en-US" dirty="0" err="1" smtClean="0"/>
              <a:t>Patient_Name</a:t>
            </a:r>
            <a:r>
              <a:rPr lang="en-GB" altLang="en-US" dirty="0" smtClean="0"/>
              <a:t> can </a:t>
            </a:r>
            <a:r>
              <a:rPr lang="en-GB" altLang="en-US" dirty="0"/>
              <a:t>be defined as a VARCHAR (variable character) type with length 25</a:t>
            </a:r>
          </a:p>
          <a:p>
            <a:r>
              <a:rPr lang="en-GB" altLang="en-US" dirty="0"/>
              <a:t>By specifying </a:t>
            </a:r>
            <a:r>
              <a:rPr lang="en-GB" altLang="en-US" b="1" dirty="0"/>
              <a:t>NOT NULL</a:t>
            </a:r>
            <a:r>
              <a:rPr lang="en-GB" altLang="en-US" dirty="0"/>
              <a:t>, each attribute can be constrained from being assigned a null value</a:t>
            </a:r>
          </a:p>
          <a:p>
            <a:r>
              <a:rPr lang="en-GB" altLang="en-US" dirty="0"/>
              <a:t>The primary key for each table is specified using the </a:t>
            </a:r>
            <a:r>
              <a:rPr lang="en-GB" altLang="en-US" b="1" dirty="0"/>
              <a:t>PRIMARY KEY </a:t>
            </a:r>
            <a:r>
              <a:rPr lang="en-GB" altLang="en-US" dirty="0"/>
              <a:t>clause at the end of each table definition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285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primary key is a special relational database table column (or combination of columns) designated to uniquely identify all table records. </a:t>
            </a:r>
          </a:p>
          <a:p>
            <a:r>
              <a:rPr lang="en-US" dirty="0" smtClean="0"/>
              <a:t>A </a:t>
            </a:r>
            <a:r>
              <a:rPr lang="en-US" dirty="0"/>
              <a:t>primary key’s main features are:</a:t>
            </a:r>
            <a:br>
              <a:rPr lang="en-US" dirty="0"/>
            </a:br>
            <a:r>
              <a:rPr lang="en-US" dirty="0"/>
              <a:t>– It must contain a unique value for each row of data. – It cannot contain null values. </a:t>
            </a:r>
          </a:p>
          <a:p>
            <a:r>
              <a:rPr lang="en-US" dirty="0" smtClean="0"/>
              <a:t>A </a:t>
            </a:r>
            <a:r>
              <a:rPr lang="en-US" dirty="0"/>
              <a:t>primary key is either an existing table column or a column that is specifically generated by the database according to a defined sequence. </a:t>
            </a:r>
          </a:p>
          <a:p>
            <a:r>
              <a:rPr lang="en-US" dirty="0" smtClean="0"/>
              <a:t>On </a:t>
            </a:r>
            <a:r>
              <a:rPr lang="en-US" dirty="0"/>
              <a:t>some RDBMS a primary key automatically generates a clustered table index by default.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83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38</TotalTime>
  <Words>349</Words>
  <Application>Microsoft Macintosh PowerPoint</Application>
  <PresentationFormat>Widescreen</PresentationFormat>
  <Paragraphs>63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Century Gothic</vt:lpstr>
      <vt:lpstr>Wingdings 3</vt:lpstr>
      <vt:lpstr>Arial</vt:lpstr>
      <vt:lpstr>Wisp</vt:lpstr>
      <vt:lpstr>HOSPITAL MANAGEMENT SYSTEM</vt:lpstr>
      <vt:lpstr>Contents</vt:lpstr>
      <vt:lpstr>EER Diagram</vt:lpstr>
      <vt:lpstr>Create Database</vt:lpstr>
      <vt:lpstr>Use Database</vt:lpstr>
      <vt:lpstr>Table Creation</vt:lpstr>
      <vt:lpstr>Table Creation</vt:lpstr>
      <vt:lpstr>Table Creation</vt:lpstr>
      <vt:lpstr>PRIMARY KEY</vt:lpstr>
      <vt:lpstr>REFERENTIAL INTEGRITY CONSTRAINTS</vt:lpstr>
      <vt:lpstr>PATIENT Table Create</vt:lpstr>
      <vt:lpstr>DOCTOR Table</vt:lpstr>
      <vt:lpstr>RECEPTIONIST Table</vt:lpstr>
      <vt:lpstr>BILL Table</vt:lpstr>
      <vt:lpstr>ROOM Table</vt:lpstr>
      <vt:lpstr>NURSE Table</vt:lpstr>
      <vt:lpstr>MEDICINE Table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HOSPITAL MANAGEMENT SYSTEM</dc:title>
  <dc:creator>Hari Charan Panjwani</dc:creator>
  <cp:lastModifiedBy>Hari Charan Panjwani</cp:lastModifiedBy>
  <cp:revision>19</cp:revision>
  <dcterms:created xsi:type="dcterms:W3CDTF">2015-12-17T00:40:23Z</dcterms:created>
  <dcterms:modified xsi:type="dcterms:W3CDTF">2015-12-17T03:23:07Z</dcterms:modified>
</cp:coreProperties>
</file>